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1253" r:id="rId3"/>
    <p:sldId id="830" r:id="rId4"/>
    <p:sldId id="1262" r:id="rId5"/>
    <p:sldId id="1263" r:id="rId6"/>
    <p:sldId id="1162" r:id="rId7"/>
    <p:sldId id="1233" r:id="rId8"/>
    <p:sldId id="1204" r:id="rId9"/>
    <p:sldId id="1254" r:id="rId10"/>
    <p:sldId id="1175" r:id="rId11"/>
    <p:sldId id="1258" r:id="rId12"/>
    <p:sldId id="1259" r:id="rId13"/>
    <p:sldId id="1251" r:id="rId14"/>
    <p:sldId id="1124" r:id="rId15"/>
    <p:sldId id="1266" r:id="rId16"/>
    <p:sldId id="856" r:id="rId17"/>
    <p:sldId id="1260" r:id="rId18"/>
    <p:sldId id="1239" r:id="rId19"/>
    <p:sldId id="1252" r:id="rId20"/>
    <p:sldId id="1242" r:id="rId21"/>
    <p:sldId id="1234" r:id="rId22"/>
    <p:sldId id="1267" r:id="rId23"/>
    <p:sldId id="1261" r:id="rId24"/>
    <p:sldId id="1244" r:id="rId25"/>
    <p:sldId id="1257" r:id="rId26"/>
    <p:sldId id="1243" r:id="rId27"/>
    <p:sldId id="1159" r:id="rId28"/>
    <p:sldId id="1268" r:id="rId29"/>
    <p:sldId id="1101" r:id="rId30"/>
    <p:sldId id="1044" r:id="rId31"/>
    <p:sldId id="126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75"/>
    <p:restoredTop sz="94545"/>
  </p:normalViewPr>
  <p:slideViewPr>
    <p:cSldViewPr snapToGrid="0" snapToObjects="1">
      <p:cViewPr varScale="1">
        <p:scale>
          <a:sx n="78" d="100"/>
          <a:sy n="78" d="100"/>
        </p:scale>
        <p:origin x="1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D2F4D-5548-344D-B297-47CA2BD2EB24}" type="datetimeFigureOut">
              <a:rPr lang="en-US" smtClean="0"/>
              <a:t>4/18/23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82250-17AE-6E49-A93E-8E23405D5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43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90C9-BBB6-3E47-BEFB-E0C3B4058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4D033-17F0-784B-890D-C229BFCDD1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E5118-E5EE-F14B-9017-9CB3EAB95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F15A-2CA6-C049-930E-CA7EBE586841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B52A0-56D0-EF4D-A145-F537A772E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D8783-C578-2C49-BA21-779F958F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EA5B-9805-0246-9AF0-097364681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9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62F06-A70F-924C-B1FC-0E6087B18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E21720-E142-1C4C-AA84-070751F0D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EF1DE-29B3-D248-9FD6-90A3B8DD7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F15A-2CA6-C049-930E-CA7EBE586841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069F-0A7E-2740-818D-7ECE550A4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D46AA-472A-8C49-9A06-2DC400162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EA5B-9805-0246-9AF0-097364681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46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C8FE42-49E3-C444-82D9-F71121C02C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16C48B-9E73-D14A-966D-09AAD19D50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9C72A-F85E-FC46-ADD3-94BDE66D0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F15A-2CA6-C049-930E-CA7EBE586841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1FE76-AC36-BE44-8840-0EEAE170B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2F4D0-9D03-7A45-B017-19F84513A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EA5B-9805-0246-9AF0-097364681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9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9A102-81E1-584C-A138-3B73FD65B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39715-AAD0-E841-9BD8-527961850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42293-5262-A945-94A1-2A63CDEE4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F15A-2CA6-C049-930E-CA7EBE586841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82BA1-08C8-FE4C-A84D-9ADD113CD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58B93-0483-E34E-ABC3-5889C15A9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EA5B-9805-0246-9AF0-097364681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58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4A20E-A1B1-1D48-A364-1A7D3EC94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B1B71-B523-3D43-B5AD-54E8244D6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12B31-132F-9844-A4E3-43315440D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F15A-2CA6-C049-930E-CA7EBE586841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4FE3E-A566-8540-98AF-8E0706686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0B7A1-173C-0F45-931C-77EBCC2C6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EA5B-9805-0246-9AF0-097364681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1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1679C-FFFC-F34C-B061-6918F2765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0D49C-0F87-414B-9ABF-97745385A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E2A58-36EA-7C4B-888C-A60252D7B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0DA1A8-05CC-1F43-BC8E-6AB060AB9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F15A-2CA6-C049-930E-CA7EBE586841}" type="datetimeFigureOut">
              <a:rPr lang="en-US" smtClean="0"/>
              <a:t>4/18/23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9B454-FB6D-DB43-815D-D254D288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6E586-87A3-D646-B5F1-2D4D80C99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EA5B-9805-0246-9AF0-097364681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22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7833-DB5A-4C4C-AD58-8932F7AE5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1B5FF-41F4-704F-8872-14C259374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CE7B62-DF28-1342-BB7C-23AD76C81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37EAFC-5270-9945-8DD0-C799C20FD2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F1CF25-62F4-4F40-BE47-5148CA837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F2C56-E2D6-F54E-AE9B-7A19F7784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F15A-2CA6-C049-930E-CA7EBE586841}" type="datetimeFigureOut">
              <a:rPr lang="en-US" smtClean="0"/>
              <a:t>4/18/23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2C823E-662D-EB44-B6BF-37CBED5A3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668788-9920-1543-8676-886F92D10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EA5B-9805-0246-9AF0-097364681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34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46607-754B-D74B-B6E4-988DCE74A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4F27C8-31F3-1D49-87B1-12CBA85E1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F15A-2CA6-C049-930E-CA7EBE586841}" type="datetimeFigureOut">
              <a:rPr lang="en-US" smtClean="0"/>
              <a:t>4/18/23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4A73C-DB9B-9443-97BE-E06C4B62B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64763-A39D-DD4C-8D4F-61B3E557A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EA5B-9805-0246-9AF0-097364681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8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3DC374-9636-FD47-93B9-041758383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F15A-2CA6-C049-930E-CA7EBE586841}" type="datetimeFigureOut">
              <a:rPr lang="en-US" smtClean="0"/>
              <a:t>4/18/23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0312D-9D5A-7545-9B10-3C5132531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C3C2B-2C1E-0241-BEEB-3378FB6BF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EA5B-9805-0246-9AF0-097364681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65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72580-0119-0249-9002-59104F8A0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1ACB8-B33E-8E4E-9FAC-215D62230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65125-21C4-E042-9926-5F7AA263A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B69E1-7EDD-3349-9B2C-AFD91754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F15A-2CA6-C049-930E-CA7EBE586841}" type="datetimeFigureOut">
              <a:rPr lang="en-US" smtClean="0"/>
              <a:t>4/18/23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47BAA-50AE-1242-A9E0-41CB9B1B6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096EEB-A022-9C42-8BD6-4055989D4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EA5B-9805-0246-9AF0-097364681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11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1F4E1-0947-8547-B4F2-C3DC891C8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D860B5-45FD-F746-B819-E91AFAE206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E4E95-0353-8747-8C47-E9FB3CF70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7F1423-C03D-DD49-8745-7FF40C63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F15A-2CA6-C049-930E-CA7EBE586841}" type="datetimeFigureOut">
              <a:rPr lang="en-US" smtClean="0"/>
              <a:t>4/18/23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17B5F-5FE0-8A45-BA6B-87E5D1621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6114C-3341-5445-87D3-3DFADC6FE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EA5B-9805-0246-9AF0-097364681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60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1A5410-8A59-1F41-8833-BD56A73DE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5FBD5-0013-9742-88AB-5ACFAC2E6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1B848-B685-7245-B3F6-37DD7607E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AF15A-2CA6-C049-930E-CA7EBE586841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CF47C-7CF1-604F-9D66-6F3EE8BC3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C1ED-07AE-F045-95B2-0EEFD9648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FEA5B-9805-0246-9AF0-097364681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7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3BFAC-93B3-054D-A231-04590F636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5618" y="2042319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latin typeface="Century Gothic" panose="020B0502020202020204" pitchFamily="34" charset="0"/>
              </a:rPr>
            </a:br>
            <a:br>
              <a:rPr lang="en-US" b="1" dirty="0">
                <a:latin typeface="Century Gothic" panose="020B0502020202020204" pitchFamily="34" charset="0"/>
              </a:rPr>
            </a:br>
            <a:r>
              <a:rPr lang="en-US" dirty="0" err="1">
                <a:latin typeface="Century Gothic" panose="020B0502020202020204" pitchFamily="34" charset="0"/>
              </a:rPr>
              <a:t>Introductie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sz="7300" b="1" dirty="0" err="1">
                <a:latin typeface="Century Gothic" panose="020B0502020202020204" pitchFamily="34" charset="0"/>
              </a:rPr>
              <a:t>Betekeniseconomie</a:t>
            </a:r>
            <a:br>
              <a:rPr lang="en-US" sz="7300" b="1" dirty="0">
                <a:latin typeface="Century Gothic" panose="020B0502020202020204" pitchFamily="34" charset="0"/>
              </a:rPr>
            </a:br>
            <a:br>
              <a:rPr lang="en-US" sz="7300" b="1" dirty="0">
                <a:latin typeface="Century Gothic" panose="020B0502020202020204" pitchFamily="34" charset="0"/>
              </a:rPr>
            </a:br>
            <a:br>
              <a:rPr lang="en-US" b="1" dirty="0">
                <a:latin typeface="Century Gothic" panose="020B0502020202020204" pitchFamily="34" charset="0"/>
              </a:rPr>
            </a:br>
            <a:endParaRPr lang="en-US" sz="3100" b="1" dirty="0"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CA07A1-11E5-1B4B-AF03-2F4AAFE64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2986" y="4912535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Kees Klomp, co-founder THRIVE Institute </a:t>
            </a:r>
            <a:r>
              <a:rPr lang="en-US" sz="2000" dirty="0" err="1">
                <a:latin typeface="Century Gothic" panose="020B0502020202020204" pitchFamily="34" charset="0"/>
              </a:rPr>
              <a:t>en</a:t>
            </a:r>
            <a:r>
              <a:rPr lang="en-US" sz="2000" dirty="0">
                <a:latin typeface="Century Gothic" panose="020B0502020202020204" pitchFamily="34" charset="0"/>
              </a:rPr>
              <a:t> lector </a:t>
            </a:r>
            <a:r>
              <a:rPr lang="en-US" sz="2000" dirty="0" err="1">
                <a:latin typeface="Century Gothic" panose="020B0502020202020204" pitchFamily="34" charset="0"/>
              </a:rPr>
              <a:t>Betekeniseconomie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Hogeschool</a:t>
            </a:r>
            <a:r>
              <a:rPr lang="en-US" sz="2000" dirty="0">
                <a:latin typeface="Century Gothic" panose="020B0502020202020204" pitchFamily="34" charset="0"/>
              </a:rPr>
              <a:t> Rotterdam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18EFA-6BD8-4847-B02B-74C8FC8C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214" y="5811172"/>
            <a:ext cx="1986643" cy="757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556871-D976-8940-9071-828E01CF4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15" y="5388428"/>
            <a:ext cx="1469571" cy="146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98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F5354-1AB7-A34A-A636-4A4881D7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BBDB8-11F1-2A42-A64B-CB42B0C5E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9" y="1354478"/>
            <a:ext cx="10515600" cy="4351338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6000" b="1" dirty="0" err="1">
                <a:latin typeface="Century Gothic" panose="020B0502020202020204" pitchFamily="34" charset="0"/>
              </a:rPr>
              <a:t>Betekeniseconomie</a:t>
            </a:r>
            <a:r>
              <a:rPr lang="en-US" sz="6000" b="1" dirty="0">
                <a:latin typeface="Century Gothic" panose="020B0502020202020204" pitchFamily="34" charset="0"/>
              </a:rPr>
              <a:t> is </a:t>
            </a:r>
            <a:r>
              <a:rPr lang="en-US" sz="6000" b="1" dirty="0" err="1">
                <a:latin typeface="Century Gothic" panose="020B0502020202020204" pitchFamily="34" charset="0"/>
              </a:rPr>
              <a:t>een</a:t>
            </a:r>
            <a:r>
              <a:rPr lang="en-US" sz="6000" b="1" dirty="0">
                <a:latin typeface="Century Gothic" panose="020B0502020202020204" pitchFamily="34" charset="0"/>
              </a:rPr>
              <a:t> </a:t>
            </a:r>
            <a:r>
              <a:rPr lang="en-US" sz="6000" dirty="0">
                <a:latin typeface="Century Gothic" panose="020B0502020202020204" pitchFamily="34" charset="0"/>
              </a:rPr>
              <a:t>(</a:t>
            </a:r>
            <a:r>
              <a:rPr lang="en-US" sz="6000" dirty="0" err="1">
                <a:latin typeface="Century Gothic" panose="020B0502020202020204" pitchFamily="34" charset="0"/>
              </a:rPr>
              <a:t>nieuw</a:t>
            </a:r>
            <a:r>
              <a:rPr lang="en-US" sz="6000" dirty="0">
                <a:latin typeface="Century Gothic" panose="020B0502020202020204" pitchFamily="34" charset="0"/>
              </a:rPr>
              <a:t>) </a:t>
            </a:r>
            <a:r>
              <a:rPr lang="en-US" sz="6000" b="1" dirty="0" err="1">
                <a:latin typeface="Century Gothic" panose="020B0502020202020204" pitchFamily="34" charset="0"/>
              </a:rPr>
              <a:t>economisch</a:t>
            </a:r>
            <a:r>
              <a:rPr lang="en-US" sz="6000" b="1" dirty="0">
                <a:latin typeface="Century Gothic" panose="020B0502020202020204" pitchFamily="34" charset="0"/>
              </a:rPr>
              <a:t> </a:t>
            </a:r>
            <a:r>
              <a:rPr lang="en-US" sz="6000" b="1" dirty="0" err="1">
                <a:latin typeface="Century Gothic" panose="020B0502020202020204" pitchFamily="34" charset="0"/>
              </a:rPr>
              <a:t>paradigma</a:t>
            </a:r>
            <a:r>
              <a:rPr lang="en-US" sz="6000" b="1" dirty="0">
                <a:latin typeface="Century Gothic" panose="020B0502020202020204" pitchFamily="34" charset="0"/>
              </a:rPr>
              <a:t> </a:t>
            </a:r>
            <a:r>
              <a:rPr lang="en-US" sz="6000" b="1" dirty="0" err="1">
                <a:latin typeface="Century Gothic" panose="020B0502020202020204" pitchFamily="34" charset="0"/>
              </a:rPr>
              <a:t>waarin</a:t>
            </a:r>
            <a:r>
              <a:rPr lang="en-US" sz="6000" b="1" dirty="0">
                <a:latin typeface="Century Gothic" panose="020B0502020202020204" pitchFamily="34" charset="0"/>
              </a:rPr>
              <a:t> de </a:t>
            </a:r>
            <a:r>
              <a:rPr lang="en-US" sz="6000" dirty="0">
                <a:latin typeface="Century Gothic" panose="020B0502020202020204" pitchFamily="34" charset="0"/>
              </a:rPr>
              <a:t>(</a:t>
            </a:r>
            <a:r>
              <a:rPr lang="en-US" sz="6000" dirty="0" err="1">
                <a:latin typeface="Century Gothic" panose="020B0502020202020204" pitchFamily="34" charset="0"/>
              </a:rPr>
              <a:t>existentiële</a:t>
            </a:r>
            <a:r>
              <a:rPr lang="en-US" sz="6000" dirty="0">
                <a:latin typeface="Century Gothic" panose="020B0502020202020204" pitchFamily="34" charset="0"/>
              </a:rPr>
              <a:t>) </a:t>
            </a:r>
            <a:r>
              <a:rPr lang="en-US" sz="6000" b="1" dirty="0" err="1">
                <a:latin typeface="Century Gothic" panose="020B0502020202020204" pitchFamily="34" charset="0"/>
              </a:rPr>
              <a:t>behoefte</a:t>
            </a:r>
            <a:r>
              <a:rPr lang="en-US" sz="6000" b="1" dirty="0">
                <a:latin typeface="Century Gothic" panose="020B0502020202020204" pitchFamily="34" charset="0"/>
              </a:rPr>
              <a:t> om ‘van </a:t>
            </a:r>
            <a:r>
              <a:rPr lang="en-US" sz="6000" b="1" dirty="0" err="1">
                <a:latin typeface="Century Gothic" panose="020B0502020202020204" pitchFamily="34" charset="0"/>
              </a:rPr>
              <a:t>betekenis</a:t>
            </a:r>
            <a:r>
              <a:rPr lang="en-US" sz="6000" b="1" dirty="0">
                <a:latin typeface="Century Gothic" panose="020B0502020202020204" pitchFamily="34" charset="0"/>
              </a:rPr>
              <a:t> </a:t>
            </a:r>
            <a:r>
              <a:rPr lang="en-US" sz="6000" b="1" dirty="0" err="1">
                <a:latin typeface="Century Gothic" panose="020B0502020202020204" pitchFamily="34" charset="0"/>
              </a:rPr>
              <a:t>te</a:t>
            </a:r>
            <a:r>
              <a:rPr lang="en-US" sz="6000" b="1" dirty="0">
                <a:latin typeface="Century Gothic" panose="020B0502020202020204" pitchFamily="34" charset="0"/>
              </a:rPr>
              <a:t> </a:t>
            </a:r>
            <a:r>
              <a:rPr lang="en-US" sz="6000" b="1" dirty="0" err="1">
                <a:latin typeface="Century Gothic" panose="020B0502020202020204" pitchFamily="34" charset="0"/>
              </a:rPr>
              <a:t>zijn</a:t>
            </a:r>
            <a:r>
              <a:rPr lang="en-US" sz="6000" b="1" dirty="0">
                <a:latin typeface="Century Gothic" panose="020B0502020202020204" pitchFamily="34" charset="0"/>
              </a:rPr>
              <a:t>’ </a:t>
            </a:r>
            <a:r>
              <a:rPr lang="en-US" sz="6000" b="1" dirty="0" err="1">
                <a:latin typeface="Century Gothic" panose="020B0502020202020204" pitchFamily="34" charset="0"/>
              </a:rPr>
              <a:t>centraal</a:t>
            </a:r>
            <a:r>
              <a:rPr lang="en-US" sz="6000" b="1" dirty="0">
                <a:latin typeface="Century Gothic" panose="020B0502020202020204" pitchFamily="34" charset="0"/>
              </a:rPr>
              <a:t> </a:t>
            </a:r>
            <a:r>
              <a:rPr lang="en-US" sz="6000" b="1" dirty="0" err="1">
                <a:latin typeface="Century Gothic" panose="020B0502020202020204" pitchFamily="34" charset="0"/>
              </a:rPr>
              <a:t>komt</a:t>
            </a:r>
            <a:r>
              <a:rPr lang="en-US" sz="6000" b="1" dirty="0">
                <a:latin typeface="Century Gothic" panose="020B0502020202020204" pitchFamily="34" charset="0"/>
              </a:rPr>
              <a:t> </a:t>
            </a:r>
            <a:r>
              <a:rPr lang="en-US" sz="6000" b="1" dirty="0" err="1">
                <a:latin typeface="Century Gothic" panose="020B0502020202020204" pitchFamily="34" charset="0"/>
              </a:rPr>
              <a:t>te</a:t>
            </a:r>
            <a:r>
              <a:rPr lang="en-US" sz="6000" b="1" dirty="0">
                <a:latin typeface="Century Gothic" panose="020B0502020202020204" pitchFamily="34" charset="0"/>
              </a:rPr>
              <a:t> </a:t>
            </a:r>
            <a:r>
              <a:rPr lang="en-US" sz="6000" b="1" dirty="0" err="1">
                <a:latin typeface="Century Gothic" panose="020B0502020202020204" pitchFamily="34" charset="0"/>
              </a:rPr>
              <a:t>staan</a:t>
            </a:r>
            <a:endParaRPr lang="en-US" sz="6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906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E0D7-1B03-3E45-BA37-177561A51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entury Gothic" panose="020B0502020202020204" pitchFamily="34" charset="0"/>
              </a:rPr>
              <a:t>Betekeniseconomie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380D9-1D63-734C-A934-1BFD49525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entury Gothic" panose="020B0502020202020204" pitchFamily="34" charset="0"/>
              </a:rPr>
              <a:t>Nieuwe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narratief</a:t>
            </a:r>
            <a:r>
              <a:rPr lang="en-US" dirty="0">
                <a:latin typeface="Century Gothic" panose="020B0502020202020204" pitchFamily="34" charset="0"/>
              </a:rPr>
              <a:t> 		(Meta = Story)</a:t>
            </a:r>
          </a:p>
          <a:p>
            <a:r>
              <a:rPr lang="en-US" dirty="0" err="1">
                <a:latin typeface="Century Gothic" panose="020B0502020202020204" pitchFamily="34" charset="0"/>
              </a:rPr>
              <a:t>Nieuwe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theorie</a:t>
            </a:r>
            <a:r>
              <a:rPr lang="en-US" dirty="0">
                <a:latin typeface="Century Gothic" panose="020B0502020202020204" pitchFamily="34" charset="0"/>
              </a:rPr>
              <a:t>	 	(Macro = System)</a:t>
            </a:r>
          </a:p>
          <a:p>
            <a:r>
              <a:rPr lang="en-US" dirty="0" err="1">
                <a:latin typeface="Century Gothic" panose="020B0502020202020204" pitchFamily="34" charset="0"/>
              </a:rPr>
              <a:t>Nieuwe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praktijk</a:t>
            </a:r>
            <a:r>
              <a:rPr lang="en-US" dirty="0">
                <a:latin typeface="Century Gothic" panose="020B0502020202020204" pitchFamily="34" charset="0"/>
              </a:rPr>
              <a:t>		(Micro = Symptom)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18DC09-76C7-A843-ABB2-76052DEA6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754" y="3248867"/>
            <a:ext cx="6424245" cy="35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26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F5354-1AB7-A34A-A636-4A4881D7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BBDB8-11F1-2A42-A64B-CB42B0C5E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9" y="1354478"/>
            <a:ext cx="105156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6000" b="1" dirty="0">
                <a:latin typeface="Century Gothic" panose="020B0502020202020204" pitchFamily="34" charset="0"/>
              </a:rPr>
              <a:t>Meta)</a:t>
            </a:r>
          </a:p>
          <a:p>
            <a:pPr marL="0" indent="0">
              <a:buNone/>
            </a:pPr>
            <a:r>
              <a:rPr lang="en-US" sz="6000" b="1" dirty="0">
                <a:latin typeface="Century Gothic" panose="020B0502020202020204" pitchFamily="34" charset="0"/>
              </a:rPr>
              <a:t>Het </a:t>
            </a:r>
            <a:r>
              <a:rPr lang="en-US" sz="6000" b="1" dirty="0" err="1">
                <a:latin typeface="Century Gothic" panose="020B0502020202020204" pitchFamily="34" charset="0"/>
              </a:rPr>
              <a:t>Betekeniseconomie</a:t>
            </a:r>
            <a:endParaRPr lang="en-US" sz="60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6000" b="1" dirty="0" err="1">
                <a:latin typeface="Century Gothic" panose="020B0502020202020204" pitchFamily="34" charset="0"/>
              </a:rPr>
              <a:t>Narratief</a:t>
            </a:r>
            <a:r>
              <a:rPr lang="en-US" sz="6000" b="1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3341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7919A3-F5F2-5E4E-ACFA-429C334AA088}"/>
              </a:ext>
            </a:extLst>
          </p:cNvPr>
          <p:cNvSpPr/>
          <p:nvPr/>
        </p:nvSpPr>
        <p:spPr>
          <a:xfrm>
            <a:off x="331061" y="319562"/>
            <a:ext cx="22701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Century Gothic" panose="020B0502020202020204" pitchFamily="34" charset="0"/>
              </a:rPr>
              <a:t>Interzijn</a:t>
            </a:r>
            <a:endParaRPr lang="en-US" sz="4400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661DD88-2934-B744-8D9F-3E203BC04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786" y="1983638"/>
            <a:ext cx="5742214" cy="4351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7C317A-F1E5-E047-B0B5-F2F69D995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5557"/>
            <a:ext cx="7082064" cy="321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73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3F0DD-D71A-2A43-B3B6-B5096115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0"/>
            <a:ext cx="10515600" cy="1325563"/>
          </a:xfrm>
        </p:spPr>
        <p:txBody>
          <a:bodyPr/>
          <a:lstStyle/>
          <a:p>
            <a:r>
              <a:rPr lang="en-US" b="1" dirty="0" err="1">
                <a:latin typeface="Century Gothic" panose="020B0502020202020204" pitchFamily="34" charset="0"/>
              </a:rPr>
              <a:t>Existentie</a:t>
            </a:r>
            <a:r>
              <a:rPr lang="en-US" b="1" dirty="0">
                <a:latin typeface="Century Gothic" panose="020B0502020202020204" pitchFamily="34" charset="0"/>
              </a:rPr>
              <a:t> = </a:t>
            </a:r>
            <a:r>
              <a:rPr lang="en-US" b="1" dirty="0" err="1">
                <a:latin typeface="Century Gothic" panose="020B0502020202020204" pitchFamily="34" charset="0"/>
              </a:rPr>
              <a:t>Coexistentie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0DAC3B-0728-EF4D-B1A7-349B44539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4643" y="1170640"/>
            <a:ext cx="9655628" cy="568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54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AC633-D4A2-C041-920E-1F0AAC05E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000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3673AC-53D5-E947-9F22-9B5A180F3C78}"/>
              </a:ext>
            </a:extLst>
          </p:cNvPr>
          <p:cNvSpPr/>
          <p:nvPr/>
        </p:nvSpPr>
        <p:spPr>
          <a:xfrm>
            <a:off x="5293896" y="1690689"/>
            <a:ext cx="3850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AF438F-C1CE-3148-A55E-93F4614A1B57}"/>
              </a:ext>
            </a:extLst>
          </p:cNvPr>
          <p:cNvSpPr/>
          <p:nvPr/>
        </p:nvSpPr>
        <p:spPr>
          <a:xfrm>
            <a:off x="3416968" y="4675496"/>
            <a:ext cx="16362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>
              <a:solidFill>
                <a:schemeClr val="accent6">
                  <a:lumMod val="75000"/>
                </a:schemeClr>
              </a:solidFill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ED9EBE-E649-F242-A2E8-035F520F9834}"/>
              </a:ext>
            </a:extLst>
          </p:cNvPr>
          <p:cNvSpPr/>
          <p:nvPr/>
        </p:nvSpPr>
        <p:spPr>
          <a:xfrm>
            <a:off x="6955971" y="4716043"/>
            <a:ext cx="2498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>
              <a:solidFill>
                <a:schemeClr val="accent6">
                  <a:lumMod val="75000"/>
                </a:schemeClr>
              </a:solidFill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84C66-827A-7E4B-99D1-C57271CBFA90}"/>
              </a:ext>
            </a:extLst>
          </p:cNvPr>
          <p:cNvSpPr/>
          <p:nvPr/>
        </p:nvSpPr>
        <p:spPr>
          <a:xfrm>
            <a:off x="5384926" y="3756035"/>
            <a:ext cx="55826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natural</a:t>
            </a:r>
          </a:p>
          <a:p>
            <a:endParaRPr lang="en-US" sz="3600" b="1" dirty="0">
              <a:solidFill>
                <a:schemeClr val="accent6">
                  <a:lumMod val="75000"/>
                </a:schemeClr>
              </a:solidFill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257B82-2E8A-D148-9394-460490509DBA}"/>
              </a:ext>
            </a:extLst>
          </p:cNvPr>
          <p:cNvSpPr txBox="1"/>
          <p:nvPr/>
        </p:nvSpPr>
        <p:spPr>
          <a:xfrm>
            <a:off x="288758" y="7700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0D2559-DBFB-044A-9581-C6C9FC41C2C6}"/>
              </a:ext>
            </a:extLst>
          </p:cNvPr>
          <p:cNvSpPr/>
          <p:nvPr/>
        </p:nvSpPr>
        <p:spPr>
          <a:xfrm>
            <a:off x="5424232" y="2164085"/>
            <a:ext cx="957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personal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1001A3-BAAF-3247-A650-431EAD4C0E72}"/>
              </a:ext>
            </a:extLst>
          </p:cNvPr>
          <p:cNvSpPr/>
          <p:nvPr/>
        </p:nvSpPr>
        <p:spPr>
          <a:xfrm>
            <a:off x="3556916" y="5149186"/>
            <a:ext cx="865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societal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C58F75-6526-DF43-A711-466063F1D0A8}"/>
              </a:ext>
            </a:extLst>
          </p:cNvPr>
          <p:cNvSpPr/>
          <p:nvPr/>
        </p:nvSpPr>
        <p:spPr>
          <a:xfrm>
            <a:off x="7141574" y="5193096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financial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893F29-D819-6340-AD54-D11D15E23B90}"/>
              </a:ext>
            </a:extLst>
          </p:cNvPr>
          <p:cNvSpPr/>
          <p:nvPr/>
        </p:nvSpPr>
        <p:spPr>
          <a:xfrm>
            <a:off x="381123" y="229471"/>
            <a:ext cx="93151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Century Gothic" panose="020B0502020202020204" pitchFamily="34" charset="0"/>
              </a:rPr>
              <a:t>Nieuwe</a:t>
            </a:r>
            <a:r>
              <a:rPr lang="en-US" sz="4400" b="1" dirty="0">
                <a:latin typeface="Century Gothic" panose="020B0502020202020204" pitchFamily="34" charset="0"/>
              </a:rPr>
              <a:t> </a:t>
            </a:r>
            <a:r>
              <a:rPr lang="en-US" sz="4400" b="1" dirty="0" err="1">
                <a:latin typeface="Century Gothic" panose="020B0502020202020204" pitchFamily="34" charset="0"/>
              </a:rPr>
              <a:t>Samenlevingsbeeld</a:t>
            </a:r>
            <a:r>
              <a:rPr lang="en-US" sz="4400" b="1" dirty="0">
                <a:latin typeface="Century Gothic" panose="020B0502020202020204" pitchFamily="34" charset="0"/>
              </a:rPr>
              <a:t>: </a:t>
            </a:r>
            <a:r>
              <a:rPr lang="en-US" sz="4400" b="1" dirty="0" err="1">
                <a:latin typeface="Century Gothic" panose="020B0502020202020204" pitchFamily="34" charset="0"/>
              </a:rPr>
              <a:t>Ecologisch</a:t>
            </a:r>
            <a:endParaRPr lang="en-US" sz="4400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C2674E86-482C-A249-A0A2-8F81A1344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260" y="1979928"/>
            <a:ext cx="10450318" cy="4567447"/>
          </a:xfrm>
        </p:spPr>
      </p:pic>
    </p:spTree>
    <p:extLst>
      <p:ext uri="{BB962C8B-B14F-4D97-AF65-F5344CB8AC3E}">
        <p14:creationId xmlns:p14="http://schemas.microsoft.com/office/powerpoint/2010/main" val="233477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AD94-2488-8E44-990D-978DF02FB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5" y="-124732"/>
            <a:ext cx="10515600" cy="1325563"/>
          </a:xfrm>
        </p:spPr>
        <p:txBody>
          <a:bodyPr/>
          <a:lstStyle/>
          <a:p>
            <a:r>
              <a:rPr lang="en-US" b="1" dirty="0" err="1">
                <a:latin typeface="Century Gothic" panose="020B0502020202020204" pitchFamily="34" charset="0"/>
              </a:rPr>
              <a:t>Nieuw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b="1" dirty="0" err="1">
                <a:latin typeface="Century Gothic" panose="020B0502020202020204" pitchFamily="34" charset="0"/>
              </a:rPr>
              <a:t>Mensbeeld</a:t>
            </a:r>
            <a:r>
              <a:rPr lang="en-US" b="1" dirty="0">
                <a:latin typeface="Century Gothic" panose="020B0502020202020204" pitchFamily="34" charset="0"/>
              </a:rPr>
              <a:t>: </a:t>
            </a:r>
            <a:r>
              <a:rPr lang="en-US" b="1" dirty="0" err="1">
                <a:latin typeface="Century Gothic" panose="020B0502020202020204" pitchFamily="34" charset="0"/>
              </a:rPr>
              <a:t>Dienend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F637F5-A41F-AC41-A650-3B787BEF3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538" y="2063921"/>
            <a:ext cx="11858924" cy="483529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B47391-496C-0D4E-A55A-560605905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869" y="974908"/>
            <a:ext cx="1599053" cy="1599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7338CA-8E73-6641-B220-6D0A279D9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675" y="738358"/>
            <a:ext cx="2082232" cy="20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40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F5354-1AB7-A34A-A636-4A4881D7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BBDB8-11F1-2A42-A64B-CB42B0C5E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9" y="1354478"/>
            <a:ext cx="105156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6000" b="1" dirty="0">
                <a:latin typeface="Century Gothic" panose="020B0502020202020204" pitchFamily="34" charset="0"/>
              </a:rPr>
              <a:t>Macro)</a:t>
            </a:r>
          </a:p>
          <a:p>
            <a:pPr marL="0" indent="0">
              <a:buNone/>
            </a:pPr>
            <a:r>
              <a:rPr lang="en-US" sz="6000" b="1" dirty="0">
                <a:latin typeface="Century Gothic" panose="020B0502020202020204" pitchFamily="34" charset="0"/>
              </a:rPr>
              <a:t>De </a:t>
            </a:r>
            <a:r>
              <a:rPr lang="en-US" sz="6000" b="1" dirty="0" err="1">
                <a:latin typeface="Century Gothic" panose="020B0502020202020204" pitchFamily="34" charset="0"/>
              </a:rPr>
              <a:t>Betekeniseconomie</a:t>
            </a:r>
            <a:endParaRPr lang="en-US" sz="60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6000" b="1" dirty="0" err="1">
                <a:latin typeface="Century Gothic" panose="020B0502020202020204" pitchFamily="34" charset="0"/>
              </a:rPr>
              <a:t>Theorie</a:t>
            </a:r>
            <a:r>
              <a:rPr lang="en-US" sz="6000" b="1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1556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810B-7372-1042-8284-C49945542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latin typeface="Century Gothic" panose="020B0502020202020204" pitchFamily="34" charset="0"/>
              </a:rPr>
              <a:t>Betekeniseconomie</a:t>
            </a:r>
            <a:r>
              <a:rPr lang="en-US" b="1" dirty="0">
                <a:latin typeface="Century Gothic" panose="020B0502020202020204" pitchFamily="34" charset="0"/>
              </a:rPr>
              <a:t> = </a:t>
            </a:r>
            <a:r>
              <a:rPr lang="en-US" b="1" dirty="0" err="1">
                <a:latin typeface="Century Gothic" panose="020B0502020202020204" pitchFamily="34" charset="0"/>
              </a:rPr>
              <a:t>Verwevenheid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009260-6D53-0E44-808F-CEDB3D4FA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63276"/>
            <a:ext cx="11914142" cy="388194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245B16-C660-A048-A4C3-3C732E6228BF}"/>
              </a:ext>
            </a:extLst>
          </p:cNvPr>
          <p:cNvSpPr/>
          <p:nvPr/>
        </p:nvSpPr>
        <p:spPr>
          <a:xfrm>
            <a:off x="396074" y="1839130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Neoclassical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Economics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8D3119-CBE9-0A4A-BAB9-F8649DBEC27F}"/>
              </a:ext>
            </a:extLst>
          </p:cNvPr>
          <p:cNvSpPr/>
          <p:nvPr/>
        </p:nvSpPr>
        <p:spPr>
          <a:xfrm>
            <a:off x="3548743" y="1987663"/>
            <a:ext cx="8643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Environmental	  Ecological		    Existential	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Economics		  Economics		    Economics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019F46-B7D1-A046-9B8E-AFE0B8A02747}"/>
              </a:ext>
            </a:extLst>
          </p:cNvPr>
          <p:cNvSpPr/>
          <p:nvPr/>
        </p:nvSpPr>
        <p:spPr>
          <a:xfrm>
            <a:off x="642258" y="6193666"/>
            <a:ext cx="118980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Externalized		  Embraced		     Embedded            Entangled</a:t>
            </a:r>
          </a:p>
          <a:p>
            <a:r>
              <a:rPr lang="en-US" sz="2400" i="1" dirty="0">
                <a:latin typeface="Century Gothic" panose="020B0502020202020204" pitchFamily="34" charset="0"/>
              </a:rPr>
              <a:t>	            	     	    </a:t>
            </a:r>
          </a:p>
          <a:p>
            <a:endParaRPr lang="en-US" sz="1200" b="1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845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260E5D-DFC2-6344-9068-7EDC87FE033D}"/>
              </a:ext>
            </a:extLst>
          </p:cNvPr>
          <p:cNvSpPr/>
          <p:nvPr/>
        </p:nvSpPr>
        <p:spPr>
          <a:xfrm>
            <a:off x="424543" y="141405"/>
            <a:ext cx="128083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Century Gothic" panose="020B0502020202020204" pitchFamily="34" charset="0"/>
              </a:rPr>
              <a:t>Levenscentrisch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25AED-0FD0-A849-B643-EABC9A0CC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157" y="1121119"/>
            <a:ext cx="5617029" cy="568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69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F5354-1AB7-A34A-A636-4A4881D7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BBDB8-11F1-2A42-A64B-CB42B0C5E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6000" b="1" dirty="0" err="1">
                <a:latin typeface="Century Gothic" panose="020B0502020202020204" pitchFamily="34" charset="0"/>
              </a:rPr>
              <a:t>Waarom</a:t>
            </a:r>
            <a:r>
              <a:rPr lang="en-US" sz="6000" b="1" dirty="0">
                <a:latin typeface="Century Gothic" panose="020B0502020202020204" pitchFamily="34" charset="0"/>
              </a:rPr>
              <a:t> </a:t>
            </a:r>
            <a:r>
              <a:rPr lang="en-US" sz="6000" b="1" dirty="0" err="1">
                <a:latin typeface="Century Gothic" panose="020B0502020202020204" pitchFamily="34" charset="0"/>
              </a:rPr>
              <a:t>Betekeniseconomie</a:t>
            </a:r>
            <a:r>
              <a:rPr lang="en-US" sz="6000" b="1" dirty="0"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6650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1D4D0-CACB-9A48-A3FA-B87B5ACDA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9" y="0"/>
            <a:ext cx="10515600" cy="1325563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Flourishing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44A2A6-18F5-9F4F-B540-24BF8DBC3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4071" y="499097"/>
            <a:ext cx="5868408" cy="6358903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D90F0A-F077-4A48-8A7D-E503AB17E990}"/>
              </a:ext>
            </a:extLst>
          </p:cNvPr>
          <p:cNvSpPr/>
          <p:nvPr/>
        </p:nvSpPr>
        <p:spPr>
          <a:xfrm>
            <a:off x="9052479" y="6435765"/>
            <a:ext cx="23775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>
                <a:latin typeface="Century Gothic" panose="020B0502020202020204" pitchFamily="34" charset="0"/>
              </a:rPr>
              <a:t>Bron: Prof. Nancy </a:t>
            </a:r>
            <a:r>
              <a:rPr lang="nl-NL" sz="1400" dirty="0" err="1">
                <a:latin typeface="Century Gothic" panose="020B0502020202020204" pitchFamily="34" charset="0"/>
              </a:rPr>
              <a:t>Bocken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94351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9A49-35C2-684E-80DD-0A0F5D41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entury Gothic" panose="020B0502020202020204" pitchFamily="34" charset="0"/>
              </a:rPr>
              <a:t>Integrale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b="1" dirty="0" err="1">
                <a:latin typeface="Century Gothic" panose="020B0502020202020204" pitchFamily="34" charset="0"/>
              </a:rPr>
              <a:t>Waarde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23CC5504-EDBE-F444-9890-5B8CE2013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8197" y="1690688"/>
            <a:ext cx="7640148" cy="5099659"/>
          </a:xfrm>
        </p:spPr>
      </p:pic>
    </p:spTree>
    <p:extLst>
      <p:ext uri="{BB962C8B-B14F-4D97-AF65-F5344CB8AC3E}">
        <p14:creationId xmlns:p14="http://schemas.microsoft.com/office/powerpoint/2010/main" val="2867296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BA663-01D1-6547-AC7B-73DDC567B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014" y="136525"/>
            <a:ext cx="10515600" cy="1325563"/>
          </a:xfrm>
        </p:spPr>
        <p:txBody>
          <a:bodyPr/>
          <a:lstStyle/>
          <a:p>
            <a:r>
              <a:rPr lang="en-US" b="1" dirty="0" err="1">
                <a:latin typeface="Century Gothic" panose="020B0502020202020204" pitchFamily="34" charset="0"/>
              </a:rPr>
              <a:t>Integrale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b="1" dirty="0" err="1">
                <a:latin typeface="Century Gothic" panose="020B0502020202020204" pitchFamily="34" charset="0"/>
              </a:rPr>
              <a:t>samenleving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CD1AA2-EFC2-A14A-BFE9-ACC1F0FBD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84798"/>
            <a:ext cx="5658757" cy="328675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738CC7-1157-E84F-A0C7-6D6764736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757" y="2266091"/>
            <a:ext cx="6260192" cy="330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70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F5354-1AB7-A34A-A636-4A4881D7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BBDB8-11F1-2A42-A64B-CB42B0C5E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9" y="1354478"/>
            <a:ext cx="105156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6000" b="1" dirty="0">
                <a:latin typeface="Century Gothic" panose="020B0502020202020204" pitchFamily="34" charset="0"/>
              </a:rPr>
              <a:t>Micro)</a:t>
            </a:r>
          </a:p>
          <a:p>
            <a:pPr marL="0" indent="0">
              <a:buNone/>
            </a:pPr>
            <a:r>
              <a:rPr lang="en-US" sz="6000" b="1" dirty="0">
                <a:latin typeface="Century Gothic" panose="020B0502020202020204" pitchFamily="34" charset="0"/>
              </a:rPr>
              <a:t>De </a:t>
            </a:r>
            <a:r>
              <a:rPr lang="en-US" sz="6000" b="1" dirty="0" err="1">
                <a:latin typeface="Century Gothic" panose="020B0502020202020204" pitchFamily="34" charset="0"/>
              </a:rPr>
              <a:t>Betekeniseconomie</a:t>
            </a:r>
            <a:endParaRPr lang="en-US" sz="60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6000" b="1" dirty="0" err="1">
                <a:latin typeface="Century Gothic" panose="020B0502020202020204" pitchFamily="34" charset="0"/>
              </a:rPr>
              <a:t>Bedrijfsvoering</a:t>
            </a:r>
            <a:r>
              <a:rPr lang="en-US" sz="6000" b="1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4276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1BE8-3A58-DF46-8FC4-02C5AA273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61" y="180006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latin typeface="Century Gothic" panose="020B0502020202020204" pitchFamily="34" charset="0"/>
              </a:rPr>
            </a:br>
            <a:r>
              <a:rPr lang="en-US" b="1" dirty="0" err="1">
                <a:latin typeface="Century Gothic" panose="020B0502020202020204" pitchFamily="34" charset="0"/>
              </a:rPr>
              <a:t>Rightsholdership</a:t>
            </a:r>
            <a:br>
              <a:rPr lang="en-US" b="1" dirty="0">
                <a:latin typeface="Century Gothic" panose="020B0502020202020204" pitchFamily="34" charset="0"/>
              </a:rPr>
            </a:br>
            <a:br>
              <a:rPr lang="en-US" b="1" dirty="0">
                <a:latin typeface="Century Gothic" panose="020B0502020202020204" pitchFamily="34" charset="0"/>
              </a:rPr>
            </a:b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AD8775-B572-1047-BECA-96D806CC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00" y="979714"/>
            <a:ext cx="7929277" cy="587828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EFD782-188B-D948-B855-4AC631063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6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3B18E-083D-6B47-A038-98E7B0A4D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8" y="-48409"/>
            <a:ext cx="10515600" cy="1325563"/>
          </a:xfrm>
        </p:spPr>
        <p:txBody>
          <a:bodyPr/>
          <a:lstStyle/>
          <a:p>
            <a:r>
              <a:rPr lang="en-US" b="1" dirty="0" err="1">
                <a:latin typeface="Century Gothic" panose="020B0502020202020204" pitchFamily="34" charset="0"/>
              </a:rPr>
              <a:t>Thriveability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BD57A-DC99-5E47-A732-A4BC3DC0F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								</a:t>
            </a:r>
            <a:r>
              <a:rPr lang="en-US" b="1" dirty="0" err="1">
                <a:latin typeface="Century Gothic" panose="020B0502020202020204" pitchFamily="34" charset="0"/>
              </a:rPr>
              <a:t>Thriveability</a:t>
            </a:r>
            <a:endParaRPr lang="en-US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		</a:t>
            </a:r>
            <a:r>
              <a:rPr lang="en-US" b="1" dirty="0"/>
              <a:t>Circularity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</a:t>
            </a:r>
            <a:r>
              <a:rPr lang="en-US" b="1" dirty="0"/>
              <a:t>Sustainability</a:t>
            </a:r>
          </a:p>
          <a:p>
            <a:pPr marL="0" indent="0">
              <a:buNone/>
            </a:pPr>
            <a:r>
              <a:rPr lang="en-US" dirty="0"/>
              <a:t>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Profitability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E671A-8870-0E44-BEED-8B130F0E3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21085">
            <a:off x="2259715" y="4119306"/>
            <a:ext cx="1599053" cy="1599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523905-0EB6-4340-A1C2-57729B0B7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465737">
            <a:off x="4963135" y="3003881"/>
            <a:ext cx="1599053" cy="1599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A395E4-1331-8046-9CE5-A7F9F5572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465737">
            <a:off x="6821241" y="1745751"/>
            <a:ext cx="1599053" cy="1599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BEA090-B976-5348-B8C6-E7AE34273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881" y="3456585"/>
            <a:ext cx="4232506" cy="3363782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F1DDB1DC-A302-F942-A5FB-86EBB696D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0" y="1362844"/>
            <a:ext cx="5295976" cy="26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4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9A49-35C2-684E-80DD-0A0F5D41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0"/>
            <a:ext cx="11413671" cy="1349375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Impact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868BF8-1575-244A-92A4-24939FE32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810" y="2211576"/>
            <a:ext cx="5653008" cy="3179817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8AD465D-EC32-EC40-9DF1-AB1FA84B6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198" y="2956636"/>
            <a:ext cx="7418180" cy="21868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463C22-38F0-BD48-BE7F-75ADA8E79616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4779198" y="6176963"/>
            <a:ext cx="6574601" cy="41978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374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52D43-9F6D-AB4F-AE10-A4DB91886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63" y="188102"/>
            <a:ext cx="10515600" cy="1325563"/>
          </a:xfrm>
        </p:spPr>
        <p:txBody>
          <a:bodyPr>
            <a:normAutofit/>
          </a:bodyPr>
          <a:lstStyle/>
          <a:p>
            <a:br>
              <a:rPr lang="en-US" sz="4000" b="1" dirty="0">
                <a:latin typeface="Century Gothic" panose="020B0502020202020204" pitchFamily="34" charset="0"/>
              </a:rPr>
            </a:br>
            <a:r>
              <a:rPr lang="en-US" sz="4000" b="1" dirty="0">
                <a:latin typeface="Century Gothic" panose="020B0502020202020204" pitchFamily="34" charset="0"/>
              </a:rPr>
              <a:t>Return On Interbeing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B2CFFC-1A4F-FA4C-936F-CDDF54840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9459" y="0"/>
            <a:ext cx="7214274" cy="690154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6CA133-43D2-124C-B93C-F146BCE3A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6168"/>
            <a:ext cx="5337266" cy="2641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7699F9-3CE7-D840-BB01-F2ED81152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93" y="2899034"/>
            <a:ext cx="5215073" cy="13171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17DAEB-06CF-EF40-8D82-97AF0DC34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63" y="1513665"/>
            <a:ext cx="3434716" cy="190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68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F5354-1AB7-A34A-A636-4A4881D7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BBDB8-11F1-2A42-A64B-CB42B0C5E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9" y="1354478"/>
            <a:ext cx="105156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6000" b="1" dirty="0" err="1">
                <a:latin typeface="Century Gothic" panose="020B0502020202020204" pitchFamily="34" charset="0"/>
              </a:rPr>
              <a:t>Storymaking</a:t>
            </a:r>
            <a:r>
              <a:rPr lang="en-US" sz="6000" b="1" dirty="0">
                <a:latin typeface="Century Gothic" panose="020B0502020202020204" pitchFamily="34" charset="0"/>
              </a:rPr>
              <a:t>)</a:t>
            </a:r>
          </a:p>
          <a:p>
            <a:pPr marL="0" indent="0">
              <a:buNone/>
            </a:pPr>
            <a:endParaRPr lang="en-US" sz="6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6000" b="1" dirty="0">
                <a:latin typeface="Century Gothic" panose="020B0502020202020204" pitchFamily="34" charset="0"/>
              </a:rPr>
              <a:t>De </a:t>
            </a:r>
            <a:r>
              <a:rPr lang="en-US" sz="6000" b="1" dirty="0" err="1">
                <a:latin typeface="Century Gothic" panose="020B0502020202020204" pitchFamily="34" charset="0"/>
              </a:rPr>
              <a:t>Betekeniseconomie</a:t>
            </a:r>
            <a:endParaRPr lang="en-US" sz="60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6000" b="1" dirty="0">
                <a:latin typeface="Century Gothic" panose="020B0502020202020204" pitchFamily="34" charset="0"/>
              </a:rPr>
              <a:t>Theory of (System)Change </a:t>
            </a:r>
          </a:p>
        </p:txBody>
      </p:sp>
    </p:spTree>
    <p:extLst>
      <p:ext uri="{BB962C8B-B14F-4D97-AF65-F5344CB8AC3E}">
        <p14:creationId xmlns:p14="http://schemas.microsoft.com/office/powerpoint/2010/main" val="3744852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C43B2-2EA3-E146-9A95-37D78FA82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2EE6E50-58CF-024E-94AC-85AE771DB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6930" y="-1237052"/>
            <a:ext cx="9150916" cy="9150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9DF34E-5208-F343-84CA-2996B8822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44648" y="24945"/>
            <a:ext cx="6637908" cy="6637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231837-6AE1-F146-98EB-56FEF43ED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397293" y="-740901"/>
            <a:ext cx="6852626" cy="6225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51A674-C5D5-0D41-B7B2-D485352EE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33334" y="625932"/>
            <a:ext cx="7052401" cy="70524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58D087-FA4B-6049-9261-2167B601B2FB}"/>
              </a:ext>
            </a:extLst>
          </p:cNvPr>
          <p:cNvSpPr/>
          <p:nvPr/>
        </p:nvSpPr>
        <p:spPr>
          <a:xfrm>
            <a:off x="4029494" y="1407677"/>
            <a:ext cx="1361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matic SC" pitchFamily="2" charset="-79"/>
                <a:cs typeface="Amatic SC" pitchFamily="2" charset="-79"/>
              </a:rPr>
              <a:t>Meta/story 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B18AEC-C9CC-D74D-8093-B1BB188E4E32}"/>
              </a:ext>
            </a:extLst>
          </p:cNvPr>
          <p:cNvSpPr/>
          <p:nvPr/>
        </p:nvSpPr>
        <p:spPr>
          <a:xfrm>
            <a:off x="5775216" y="1429078"/>
            <a:ext cx="1415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matic SC" pitchFamily="2" charset="-79"/>
                <a:cs typeface="Amatic SC" pitchFamily="2" charset="-79"/>
              </a:rPr>
              <a:t>immersion </a:t>
            </a:r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3C8B49-F155-3D49-9FC5-E88D3D88A5ED}"/>
              </a:ext>
            </a:extLst>
          </p:cNvPr>
          <p:cNvSpPr/>
          <p:nvPr/>
        </p:nvSpPr>
        <p:spPr>
          <a:xfrm>
            <a:off x="3973233" y="2851761"/>
            <a:ext cx="1659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matic SC" pitchFamily="2" charset="-79"/>
                <a:cs typeface="Amatic SC" pitchFamily="2" charset="-79"/>
              </a:rPr>
              <a:t>Macro/system </a:t>
            </a: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4DF5CC-E50B-4C44-A420-3AFC094E80BC}"/>
              </a:ext>
            </a:extLst>
          </p:cNvPr>
          <p:cNvSpPr/>
          <p:nvPr/>
        </p:nvSpPr>
        <p:spPr>
          <a:xfrm>
            <a:off x="5774835" y="2911144"/>
            <a:ext cx="1463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matic SC" pitchFamily="2" charset="-79"/>
                <a:cs typeface="Amatic SC" pitchFamily="2" charset="-79"/>
              </a:rPr>
              <a:t>dissolution 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76D505-FCB0-B040-B93F-D8D158845034}"/>
              </a:ext>
            </a:extLst>
          </p:cNvPr>
          <p:cNvSpPr/>
          <p:nvPr/>
        </p:nvSpPr>
        <p:spPr>
          <a:xfrm>
            <a:off x="3825877" y="4620729"/>
            <a:ext cx="1841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matic SC" pitchFamily="2" charset="-79"/>
                <a:cs typeface="Amatic SC" pitchFamily="2" charset="-79"/>
              </a:rPr>
              <a:t>Micro/symptom </a:t>
            </a:r>
            <a:endParaRPr lang="en-US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BB596E-D152-A24F-8E2F-5D724A001C88}"/>
              </a:ext>
            </a:extLst>
          </p:cNvPr>
          <p:cNvSpPr/>
          <p:nvPr/>
        </p:nvSpPr>
        <p:spPr>
          <a:xfrm>
            <a:off x="5817647" y="4620356"/>
            <a:ext cx="12891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Amatic SC" pitchFamily="2" charset="-79"/>
                <a:cs typeface="Amatic SC" pitchFamily="2" charset="-79"/>
              </a:rPr>
              <a:t>amplition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BE5129-0178-7349-8064-1583822D3753}"/>
              </a:ext>
            </a:extLst>
          </p:cNvPr>
          <p:cNvSpPr/>
          <p:nvPr/>
        </p:nvSpPr>
        <p:spPr>
          <a:xfrm>
            <a:off x="4076684" y="1813863"/>
            <a:ext cx="1386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interbeing</a:t>
            </a:r>
            <a:r>
              <a:rPr lang="en-US" sz="28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370373-D782-0C47-BCE4-3B8B3071D7AA}"/>
              </a:ext>
            </a:extLst>
          </p:cNvPr>
          <p:cNvSpPr/>
          <p:nvPr/>
        </p:nvSpPr>
        <p:spPr>
          <a:xfrm>
            <a:off x="5760967" y="1828399"/>
            <a:ext cx="9605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engage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A492B4-58BF-084C-B564-778DBEE28AA1}"/>
              </a:ext>
            </a:extLst>
          </p:cNvPr>
          <p:cNvSpPr/>
          <p:nvPr/>
        </p:nvSpPr>
        <p:spPr>
          <a:xfrm>
            <a:off x="3894349" y="3314995"/>
            <a:ext cx="1351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Integrality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B7DEEE-3205-C041-A836-68831010B151}"/>
              </a:ext>
            </a:extLst>
          </p:cNvPr>
          <p:cNvSpPr/>
          <p:nvPr/>
        </p:nvSpPr>
        <p:spPr>
          <a:xfrm>
            <a:off x="5799919" y="3314995"/>
            <a:ext cx="1148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empower 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36033E-DE29-9944-8206-EEC0A78376B3}"/>
              </a:ext>
            </a:extLst>
          </p:cNvPr>
          <p:cNvSpPr/>
          <p:nvPr/>
        </p:nvSpPr>
        <p:spPr>
          <a:xfrm>
            <a:off x="3006467" y="4985086"/>
            <a:ext cx="2313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             impact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D8AE15-270B-AB49-BFEF-12191CC71934}"/>
              </a:ext>
            </a:extLst>
          </p:cNvPr>
          <p:cNvSpPr/>
          <p:nvPr/>
        </p:nvSpPr>
        <p:spPr>
          <a:xfrm>
            <a:off x="5809705" y="5024085"/>
            <a:ext cx="933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enable 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D03700-5315-3749-A960-394143FE98D2}"/>
              </a:ext>
            </a:extLst>
          </p:cNvPr>
          <p:cNvSpPr/>
          <p:nvPr/>
        </p:nvSpPr>
        <p:spPr>
          <a:xfrm>
            <a:off x="2780927" y="220087"/>
            <a:ext cx="15151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Ecology</a:t>
            </a:r>
            <a:r>
              <a:rPr lang="en-US" sz="44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6F4421-79CC-5E47-8A15-BADC099E1D95}"/>
              </a:ext>
            </a:extLst>
          </p:cNvPr>
          <p:cNvSpPr/>
          <p:nvPr/>
        </p:nvSpPr>
        <p:spPr>
          <a:xfrm>
            <a:off x="-74527" y="1627248"/>
            <a:ext cx="25298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Homo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florens</a:t>
            </a:r>
            <a:r>
              <a:rPr lang="en-US" sz="44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4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A4ED33-B0AB-5046-9C4F-8DEA4685CFD2}"/>
              </a:ext>
            </a:extLst>
          </p:cNvPr>
          <p:cNvSpPr/>
          <p:nvPr/>
        </p:nvSpPr>
        <p:spPr>
          <a:xfrm>
            <a:off x="-51053" y="1314584"/>
            <a:ext cx="2004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Existential needs</a:t>
            </a:r>
            <a:r>
              <a:rPr lang="en-US" sz="28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7A6509-59AA-D947-B204-D31D973961DF}"/>
              </a:ext>
            </a:extLst>
          </p:cNvPr>
          <p:cNvSpPr/>
          <p:nvPr/>
        </p:nvSpPr>
        <p:spPr>
          <a:xfrm>
            <a:off x="2917951" y="822170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Ecological society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32AB61-8DAB-7F4B-B7A0-81078452D2D4}"/>
              </a:ext>
            </a:extLst>
          </p:cNvPr>
          <p:cNvSpPr/>
          <p:nvPr/>
        </p:nvSpPr>
        <p:spPr>
          <a:xfrm>
            <a:off x="33621" y="15202"/>
            <a:ext cx="2504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Thriving/flourishing</a:t>
            </a:r>
            <a:r>
              <a:rPr lang="en-US" sz="28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7CD17E-BA8E-2649-B314-9E2F2C03FF40}"/>
              </a:ext>
            </a:extLst>
          </p:cNvPr>
          <p:cNvSpPr/>
          <p:nvPr/>
        </p:nvSpPr>
        <p:spPr>
          <a:xfrm>
            <a:off x="31865" y="381365"/>
            <a:ext cx="2972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Comprehension of life/conducive to life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8CDDFB-3DDE-C84A-9B57-60C1F328A1E4}"/>
              </a:ext>
            </a:extLst>
          </p:cNvPr>
          <p:cNvSpPr/>
          <p:nvPr/>
        </p:nvSpPr>
        <p:spPr>
          <a:xfrm>
            <a:off x="1846628" y="543872"/>
            <a:ext cx="11603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seva</a:t>
            </a:r>
            <a:r>
              <a:rPr lang="en-US" sz="44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4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17139D-97B2-264A-9129-2A7232E9E9CD}"/>
              </a:ext>
            </a:extLst>
          </p:cNvPr>
          <p:cNvSpPr/>
          <p:nvPr/>
        </p:nvSpPr>
        <p:spPr>
          <a:xfrm>
            <a:off x="1735055" y="1106657"/>
            <a:ext cx="2105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Purpose/meaning</a:t>
            </a:r>
            <a:r>
              <a:rPr lang="en-US" sz="28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2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20C8FA-62E7-D94F-B280-BC2800123AFD}"/>
              </a:ext>
            </a:extLst>
          </p:cNvPr>
          <p:cNvSpPr/>
          <p:nvPr/>
        </p:nvSpPr>
        <p:spPr>
          <a:xfrm>
            <a:off x="2388521" y="-42326"/>
            <a:ext cx="3334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Entanglement/enlivenment</a:t>
            </a:r>
            <a:r>
              <a:rPr lang="en-US" sz="28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2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51DD81-7E76-7E46-A79D-93C9F4D06509}"/>
              </a:ext>
            </a:extLst>
          </p:cNvPr>
          <p:cNvSpPr/>
          <p:nvPr/>
        </p:nvSpPr>
        <p:spPr>
          <a:xfrm>
            <a:off x="1079671" y="4577607"/>
            <a:ext cx="18934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commons</a:t>
            </a:r>
            <a:r>
              <a:rPr lang="en-US" sz="44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4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7A9D1D6-73E0-654A-8233-985309148E5F}"/>
              </a:ext>
            </a:extLst>
          </p:cNvPr>
          <p:cNvSpPr/>
          <p:nvPr/>
        </p:nvSpPr>
        <p:spPr>
          <a:xfrm>
            <a:off x="1146646" y="5215725"/>
            <a:ext cx="1688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Return on interbeing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1C3FBD-018B-B444-AAF9-1E8FF161127C}"/>
              </a:ext>
            </a:extLst>
          </p:cNvPr>
          <p:cNvSpPr/>
          <p:nvPr/>
        </p:nvSpPr>
        <p:spPr>
          <a:xfrm>
            <a:off x="41015" y="6099162"/>
            <a:ext cx="29274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rightsholdership</a:t>
            </a:r>
            <a:r>
              <a:rPr lang="en-US" sz="44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4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99D5669-44FE-DC4F-893D-CEF08327ED2C}"/>
              </a:ext>
            </a:extLst>
          </p:cNvPr>
          <p:cNvSpPr/>
          <p:nvPr/>
        </p:nvSpPr>
        <p:spPr>
          <a:xfrm>
            <a:off x="2737580" y="6442028"/>
            <a:ext cx="1814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Social entrepreneurship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2A5609-AB0B-1F4A-9B17-1EDF3C8F8DCC}"/>
              </a:ext>
            </a:extLst>
          </p:cNvPr>
          <p:cNvSpPr/>
          <p:nvPr/>
        </p:nvSpPr>
        <p:spPr>
          <a:xfrm>
            <a:off x="20797" y="463095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Steward 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ownership</a:t>
            </a:r>
            <a:r>
              <a:rPr lang="en-US" sz="28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28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3445F79-541B-C648-B355-D0052346A0A3}"/>
              </a:ext>
            </a:extLst>
          </p:cNvPr>
          <p:cNvSpPr/>
          <p:nvPr/>
        </p:nvSpPr>
        <p:spPr>
          <a:xfrm>
            <a:off x="-69950" y="2930275"/>
            <a:ext cx="20104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sufficiency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142E974-F292-3444-B7D8-1C0C5BAB46CF}"/>
              </a:ext>
            </a:extLst>
          </p:cNvPr>
          <p:cNvSpPr/>
          <p:nvPr/>
        </p:nvSpPr>
        <p:spPr>
          <a:xfrm>
            <a:off x="9791717" y="1265031"/>
            <a:ext cx="2513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Intrinsic motivation</a:t>
            </a:r>
            <a:r>
              <a:rPr lang="en-US" sz="28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28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C739586-E680-BB44-A9D3-749D807EBDEE}"/>
              </a:ext>
            </a:extLst>
          </p:cNvPr>
          <p:cNvSpPr/>
          <p:nvPr/>
        </p:nvSpPr>
        <p:spPr>
          <a:xfrm>
            <a:off x="565292" y="3510812"/>
            <a:ext cx="2480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Degrowth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/postgrowth</a:t>
            </a:r>
            <a:r>
              <a:rPr lang="en-US" sz="28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2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445DCBD-3C68-5849-A104-FF47CA45B674}"/>
              </a:ext>
            </a:extLst>
          </p:cNvPr>
          <p:cNvSpPr/>
          <p:nvPr/>
        </p:nvSpPr>
        <p:spPr>
          <a:xfrm>
            <a:off x="1731670" y="2939242"/>
            <a:ext cx="8178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Bio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regional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CD21046-C192-7C49-9204-33AAD9D25725}"/>
              </a:ext>
            </a:extLst>
          </p:cNvPr>
          <p:cNvSpPr/>
          <p:nvPr/>
        </p:nvSpPr>
        <p:spPr>
          <a:xfrm>
            <a:off x="740974" y="2577362"/>
            <a:ext cx="15103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regenerative</a:t>
            </a:r>
            <a:endParaRPr lang="en-US" sz="28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EDCA172-67A3-D94C-AA8E-C7F1FCB75BF3}"/>
              </a:ext>
            </a:extLst>
          </p:cNvPr>
          <p:cNvSpPr/>
          <p:nvPr/>
        </p:nvSpPr>
        <p:spPr>
          <a:xfrm>
            <a:off x="-32068" y="3950557"/>
            <a:ext cx="29161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Gross national wellbeing</a:t>
            </a:r>
            <a:r>
              <a:rPr lang="en-US" sz="28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28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C60711B-97CA-3045-8F77-D2E0C97BFAA2}"/>
              </a:ext>
            </a:extLst>
          </p:cNvPr>
          <p:cNvSpPr/>
          <p:nvPr/>
        </p:nvSpPr>
        <p:spPr>
          <a:xfrm>
            <a:off x="-509" y="2559301"/>
            <a:ext cx="8595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Longterm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Amatic SC" pitchFamily="2" charset="-79"/>
              <a:cs typeface="Amatic SC" pitchFamily="2" charset="-79"/>
            </a:endParaRPr>
          </a:p>
          <a:p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Lifecentric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 </a:t>
            </a:r>
            <a:endParaRPr lang="en-US" sz="16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185F3BF-4677-6146-B4AF-90A4278E7BD7}"/>
              </a:ext>
            </a:extLst>
          </p:cNvPr>
          <p:cNvSpPr/>
          <p:nvPr/>
        </p:nvSpPr>
        <p:spPr>
          <a:xfrm>
            <a:off x="2356912" y="3056231"/>
            <a:ext cx="627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just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543F95C-D404-1A45-98A7-A7E96DF0F6D2}"/>
              </a:ext>
            </a:extLst>
          </p:cNvPr>
          <p:cNvSpPr/>
          <p:nvPr/>
        </p:nvSpPr>
        <p:spPr>
          <a:xfrm>
            <a:off x="-509" y="5950538"/>
            <a:ext cx="4188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True pricing, costing, taxation, compensation, benefitting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9156347-6C8A-D445-A7A9-B29CBE6255A7}"/>
              </a:ext>
            </a:extLst>
          </p:cNvPr>
          <p:cNvSpPr/>
          <p:nvPr/>
        </p:nvSpPr>
        <p:spPr>
          <a:xfrm>
            <a:off x="7745487" y="1300834"/>
            <a:ext cx="2217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internalization</a:t>
            </a:r>
            <a:r>
              <a:rPr lang="en-US" sz="2800" b="1" dirty="0">
                <a:latin typeface="Amatic SC" pitchFamily="2" charset="-79"/>
                <a:cs typeface="Amatic SC" pitchFamily="2" charset="-79"/>
              </a:rPr>
              <a:t> -&gt;</a:t>
            </a:r>
            <a:endParaRPr lang="en-US" sz="28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B8B3B1C-4494-784E-9FA4-6F962C24DFD3}"/>
              </a:ext>
            </a:extLst>
          </p:cNvPr>
          <p:cNvSpPr/>
          <p:nvPr/>
        </p:nvSpPr>
        <p:spPr>
          <a:xfrm>
            <a:off x="15302" y="3434364"/>
            <a:ext cx="7296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Mission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based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540BEE7-A51D-284A-99D7-1DDB4DC043C9}"/>
              </a:ext>
            </a:extLst>
          </p:cNvPr>
          <p:cNvSpPr/>
          <p:nvPr/>
        </p:nvSpPr>
        <p:spPr>
          <a:xfrm>
            <a:off x="3165" y="5435019"/>
            <a:ext cx="1002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ecomimicry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8D94A64-41E4-AB48-B233-7990A0281C15}"/>
              </a:ext>
            </a:extLst>
          </p:cNvPr>
          <p:cNvSpPr/>
          <p:nvPr/>
        </p:nvSpPr>
        <p:spPr>
          <a:xfrm>
            <a:off x="2762863" y="6120103"/>
            <a:ext cx="262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Minimum viable profit</a:t>
            </a:r>
            <a:r>
              <a:rPr lang="en-US" sz="28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28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764E007-689C-A34D-86A8-5E530CBB7102}"/>
              </a:ext>
            </a:extLst>
          </p:cNvPr>
          <p:cNvSpPr/>
          <p:nvPr/>
        </p:nvSpPr>
        <p:spPr>
          <a:xfrm>
            <a:off x="893926" y="5488936"/>
            <a:ext cx="15744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System value</a:t>
            </a:r>
            <a:r>
              <a:rPr lang="en-US" sz="28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28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B19545B-E749-9B4B-A695-AE51F5F76FCA}"/>
              </a:ext>
            </a:extLst>
          </p:cNvPr>
          <p:cNvSpPr/>
          <p:nvPr/>
        </p:nvSpPr>
        <p:spPr>
          <a:xfrm>
            <a:off x="2245565" y="5571513"/>
            <a:ext cx="1058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thriveability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6D5CECB-C5E1-8548-8767-95029316711F}"/>
              </a:ext>
            </a:extLst>
          </p:cNvPr>
          <p:cNvSpPr/>
          <p:nvPr/>
        </p:nvSpPr>
        <p:spPr>
          <a:xfrm>
            <a:off x="10125391" y="3330384"/>
            <a:ext cx="2085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Debunking dominant logic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F0B0F3F-A80C-BF45-84E7-49A9F4A3675B}"/>
              </a:ext>
            </a:extLst>
          </p:cNvPr>
          <p:cNvSpPr/>
          <p:nvPr/>
        </p:nvSpPr>
        <p:spPr>
          <a:xfrm>
            <a:off x="9190778" y="3510812"/>
            <a:ext cx="30444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Critical thinking</a:t>
            </a:r>
            <a:endParaRPr lang="en-US" sz="44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B30DC37-8C97-154D-80AC-AB3E9C7FE283}"/>
              </a:ext>
            </a:extLst>
          </p:cNvPr>
          <p:cNvSpPr/>
          <p:nvPr/>
        </p:nvSpPr>
        <p:spPr>
          <a:xfrm>
            <a:off x="7649538" y="996904"/>
            <a:ext cx="10743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empathy</a:t>
            </a:r>
            <a:r>
              <a:rPr lang="en-US" sz="28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28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24EA21B-52F8-3347-A0A5-3A125698D0D4}"/>
              </a:ext>
            </a:extLst>
          </p:cNvPr>
          <p:cNvSpPr/>
          <p:nvPr/>
        </p:nvSpPr>
        <p:spPr>
          <a:xfrm>
            <a:off x="8506936" y="777281"/>
            <a:ext cx="22060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Compassion</a:t>
            </a:r>
            <a:r>
              <a:rPr lang="en-US" sz="44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44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508B5F-00B3-B34E-AE9D-9F4F5ECBA788}"/>
              </a:ext>
            </a:extLst>
          </p:cNvPr>
          <p:cNvSpPr/>
          <p:nvPr/>
        </p:nvSpPr>
        <p:spPr>
          <a:xfrm>
            <a:off x="7845093" y="785640"/>
            <a:ext cx="830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prosocial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4DB3136-889D-5741-B314-DA4F1C4420FB}"/>
              </a:ext>
            </a:extLst>
          </p:cNvPr>
          <p:cNvSpPr/>
          <p:nvPr/>
        </p:nvSpPr>
        <p:spPr>
          <a:xfrm>
            <a:off x="8283054" y="1878465"/>
            <a:ext cx="1888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subjectification</a:t>
            </a:r>
            <a:r>
              <a:rPr lang="en-US" sz="28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28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398D3DD-F2D8-2C49-94B3-C5528000F309}"/>
              </a:ext>
            </a:extLst>
          </p:cNvPr>
          <p:cNvSpPr/>
          <p:nvPr/>
        </p:nvSpPr>
        <p:spPr>
          <a:xfrm>
            <a:off x="8283054" y="1655544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calling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A54641D-3096-0347-B109-868C71E460A8}"/>
              </a:ext>
            </a:extLst>
          </p:cNvPr>
          <p:cNvSpPr/>
          <p:nvPr/>
        </p:nvSpPr>
        <p:spPr>
          <a:xfrm>
            <a:off x="9962064" y="1982628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Spear in the chest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E73B929-32E4-394D-BA1C-AB9316973C73}"/>
              </a:ext>
            </a:extLst>
          </p:cNvPr>
          <p:cNvSpPr/>
          <p:nvPr/>
        </p:nvSpPr>
        <p:spPr>
          <a:xfrm>
            <a:off x="8834189" y="3337940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Deconditioning &amp;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8EB53FF-CB96-2847-8BD9-2AA4F4106DB2}"/>
              </a:ext>
            </a:extLst>
          </p:cNvPr>
          <p:cNvSpPr/>
          <p:nvPr/>
        </p:nvSpPr>
        <p:spPr>
          <a:xfrm>
            <a:off x="8818692" y="2887251"/>
            <a:ext cx="2048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Unlearn/relearn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77360CA-0051-A745-AB7D-CF58CF0AAB8F}"/>
              </a:ext>
            </a:extLst>
          </p:cNvPr>
          <p:cNvSpPr/>
          <p:nvPr/>
        </p:nvSpPr>
        <p:spPr>
          <a:xfrm>
            <a:off x="8634954" y="3605195"/>
            <a:ext cx="756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Growth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Mindset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5239D1D-5187-964B-B0DC-E8256763DE28}"/>
              </a:ext>
            </a:extLst>
          </p:cNvPr>
          <p:cNvSpPr/>
          <p:nvPr/>
        </p:nvSpPr>
        <p:spPr>
          <a:xfrm>
            <a:off x="2188724" y="1455201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Rethinking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Economics/</a:t>
            </a:r>
          </a:p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uneconomics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A32A20B-FB77-B145-81AB-C36931BAD3DB}"/>
              </a:ext>
            </a:extLst>
          </p:cNvPr>
          <p:cNvSpPr/>
          <p:nvPr/>
        </p:nvSpPr>
        <p:spPr>
          <a:xfrm>
            <a:off x="7874379" y="5301585"/>
            <a:ext cx="418415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Problems -&gt; possibilities</a:t>
            </a:r>
          </a:p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Deficits -&gt; assets</a:t>
            </a:r>
            <a:r>
              <a:rPr lang="en-US" sz="44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44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668280F-4591-4B48-B131-2A698B22BF14}"/>
              </a:ext>
            </a:extLst>
          </p:cNvPr>
          <p:cNvSpPr/>
          <p:nvPr/>
        </p:nvSpPr>
        <p:spPr>
          <a:xfrm>
            <a:off x="10695905" y="5853291"/>
            <a:ext cx="788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feed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Positive 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energy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903A805-31E5-504C-9068-B99AF0EDC9A6}"/>
              </a:ext>
            </a:extLst>
          </p:cNvPr>
          <p:cNvSpPr/>
          <p:nvPr/>
        </p:nvSpPr>
        <p:spPr>
          <a:xfrm>
            <a:off x="7900823" y="5009573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Appreciative inquiry</a:t>
            </a:r>
            <a:r>
              <a:rPr lang="en-US" sz="24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24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5E0BB71-E15C-C241-AADF-2E053E8EAFEB}"/>
              </a:ext>
            </a:extLst>
          </p:cNvPr>
          <p:cNvSpPr/>
          <p:nvPr/>
        </p:nvSpPr>
        <p:spPr>
          <a:xfrm>
            <a:off x="10892642" y="1655544"/>
            <a:ext cx="13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Face/feel reality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BCC75EC-6307-C246-AF62-2D56FB1ED304}"/>
              </a:ext>
            </a:extLst>
          </p:cNvPr>
          <p:cNvSpPr/>
          <p:nvPr/>
        </p:nvSpPr>
        <p:spPr>
          <a:xfrm>
            <a:off x="11179709" y="4978795"/>
            <a:ext cx="1119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weaving</a:t>
            </a:r>
            <a:r>
              <a:rPr lang="en-US" sz="28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2800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62DAF23-2D04-9348-B206-FB0F278DF4F7}"/>
              </a:ext>
            </a:extLst>
          </p:cNvPr>
          <p:cNvSpPr/>
          <p:nvPr/>
        </p:nvSpPr>
        <p:spPr>
          <a:xfrm>
            <a:off x="20842" y="712778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Wealth -&gt; health</a:t>
            </a:r>
            <a:r>
              <a:rPr lang="en-US" sz="28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2800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6D293DF-E7CB-FA43-919D-BB763CE0F9E4}"/>
              </a:ext>
            </a:extLst>
          </p:cNvPr>
          <p:cNvSpPr/>
          <p:nvPr/>
        </p:nvSpPr>
        <p:spPr>
          <a:xfrm>
            <a:off x="2684511" y="4781245"/>
            <a:ext cx="7761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Place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based</a:t>
            </a:r>
            <a:r>
              <a:rPr lang="en-US" sz="2800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sz="28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9D1E449-4DD3-244A-BA2C-B47F1BD8B4DF}"/>
              </a:ext>
            </a:extLst>
          </p:cNvPr>
          <p:cNvSpPr/>
          <p:nvPr/>
        </p:nvSpPr>
        <p:spPr>
          <a:xfrm>
            <a:off x="9708004" y="5130802"/>
            <a:ext cx="1649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Community building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7207B2A-86BC-CD42-92CE-B63D5450EE41}"/>
              </a:ext>
            </a:extLst>
          </p:cNvPr>
          <p:cNvSpPr/>
          <p:nvPr/>
        </p:nvSpPr>
        <p:spPr>
          <a:xfrm>
            <a:off x="4071264" y="373366"/>
            <a:ext cx="138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Systems thinking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257FFD3-1840-3947-960B-7E79AA1CE2EF}"/>
              </a:ext>
            </a:extLst>
          </p:cNvPr>
          <p:cNvSpPr/>
          <p:nvPr/>
        </p:nvSpPr>
        <p:spPr>
          <a:xfrm>
            <a:off x="34136" y="1111917"/>
            <a:ext cx="912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mutualism</a:t>
            </a:r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54DDDDD-3D5B-F946-A0F6-3B625A1247F9}"/>
              </a:ext>
            </a:extLst>
          </p:cNvPr>
          <p:cNvSpPr/>
          <p:nvPr/>
        </p:nvSpPr>
        <p:spPr>
          <a:xfrm>
            <a:off x="8834189" y="2671807"/>
            <a:ext cx="2029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Imagination       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utopian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1A0660B-1A22-2C4D-AB1E-9E9936FC1F62}"/>
              </a:ext>
            </a:extLst>
          </p:cNvPr>
          <p:cNvSpPr/>
          <p:nvPr/>
        </p:nvSpPr>
        <p:spPr>
          <a:xfrm>
            <a:off x="8268297" y="473754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479AD0A-4CCE-C449-B62A-CFB9EFD82528}"/>
              </a:ext>
            </a:extLst>
          </p:cNvPr>
          <p:cNvSpPr/>
          <p:nvPr/>
        </p:nvSpPr>
        <p:spPr>
          <a:xfrm>
            <a:off x="8249093" y="4599818"/>
            <a:ext cx="2645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Constructive &amp; creative</a:t>
            </a:r>
            <a:endParaRPr lang="en-US" sz="2800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AF850E3-2011-3F42-9BB0-50FBA4EC6DB0}"/>
              </a:ext>
            </a:extLst>
          </p:cNvPr>
          <p:cNvSpPr/>
          <p:nvPr/>
        </p:nvSpPr>
        <p:spPr>
          <a:xfrm>
            <a:off x="11277493" y="2785104"/>
            <a:ext cx="226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3A36E9D-1C4E-9448-8903-A716A1E78D2A}"/>
              </a:ext>
            </a:extLst>
          </p:cNvPr>
          <p:cNvSpPr/>
          <p:nvPr/>
        </p:nvSpPr>
        <p:spPr>
          <a:xfrm>
            <a:off x="10763404" y="4462411"/>
            <a:ext cx="1428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What’s wrong? -&gt; 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what’s strong?</a:t>
            </a:r>
            <a:r>
              <a:rPr lang="en-US" b="1" dirty="0">
                <a:latin typeface="Amatic SC" pitchFamily="2" charset="-79"/>
                <a:cs typeface="Amatic SC" pitchFamily="2" charset="-79"/>
              </a:rPr>
              <a:t> 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EA21AC-77E2-5F4D-A929-A6E9EED998F5}"/>
              </a:ext>
            </a:extLst>
          </p:cNvPr>
          <p:cNvSpPr/>
          <p:nvPr/>
        </p:nvSpPr>
        <p:spPr>
          <a:xfrm>
            <a:off x="9009363" y="497743"/>
            <a:ext cx="1550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sensemaking</a:t>
            </a:r>
            <a:endParaRPr lang="en-US" sz="28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358F163-574A-1646-8B42-E516889DA70D}"/>
              </a:ext>
            </a:extLst>
          </p:cNvPr>
          <p:cNvSpPr/>
          <p:nvPr/>
        </p:nvSpPr>
        <p:spPr>
          <a:xfrm>
            <a:off x="7885160" y="6503444"/>
            <a:ext cx="104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storymaking</a:t>
            </a:r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4D04E9F-3CC7-4C49-A84E-B69A08F8B6CD}"/>
              </a:ext>
            </a:extLst>
          </p:cNvPr>
          <p:cNvSpPr/>
          <p:nvPr/>
        </p:nvSpPr>
        <p:spPr>
          <a:xfrm>
            <a:off x="2113960" y="2594772"/>
            <a:ext cx="966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Pluralistic/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heterodox</a:t>
            </a:r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08BF0A3-B910-8346-959E-6233A4BF2DA3}"/>
              </a:ext>
            </a:extLst>
          </p:cNvPr>
          <p:cNvSpPr/>
          <p:nvPr/>
        </p:nvSpPr>
        <p:spPr>
          <a:xfrm>
            <a:off x="11225848" y="2465192"/>
            <a:ext cx="15142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ReStory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-</a:t>
            </a:r>
          </a:p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ation</a:t>
            </a:r>
            <a:endParaRPr lang="en-US" sz="2800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8E583C4-F030-6441-9FDE-3D1EE9F3295C}"/>
              </a:ext>
            </a:extLst>
          </p:cNvPr>
          <p:cNvSpPr/>
          <p:nvPr/>
        </p:nvSpPr>
        <p:spPr>
          <a:xfrm>
            <a:off x="10497733" y="506682"/>
            <a:ext cx="7649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Up,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Close,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personal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810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56F9D-10DE-BB4E-86D0-AD2D75DE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0" y="3891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It’s the </a:t>
            </a:r>
            <a:br>
              <a:rPr lang="en-US" sz="3200" b="1" dirty="0">
                <a:latin typeface="Century Gothic" panose="020B0502020202020204" pitchFamily="34" charset="0"/>
              </a:rPr>
            </a:br>
            <a:r>
              <a:rPr lang="en-US" sz="3200" b="1" dirty="0">
                <a:latin typeface="Century Gothic" panose="020B0502020202020204" pitchFamily="34" charset="0"/>
              </a:rPr>
              <a:t>Economy stupid!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3A963A-0727-624C-B020-3C8FB45C5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06662"/>
            <a:ext cx="6904602" cy="4351338"/>
          </a:xfrm>
        </p:spPr>
      </p:pic>
      <p:pic>
        <p:nvPicPr>
          <p:cNvPr id="7" name="Tijdelijke aanduiding voor inhoud 3">
            <a:extLst>
              <a:ext uri="{FF2B5EF4-FFF2-40B4-BE49-F238E27FC236}">
                <a16:creationId xmlns:a16="http://schemas.microsoft.com/office/drawing/2014/main" id="{B30E60C9-D0BA-3E42-B957-CB73B6F41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65" y="3043003"/>
            <a:ext cx="7678408" cy="3814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3E54D4-81CE-444B-BB8F-BB407C1EA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2093" y="1437192"/>
            <a:ext cx="2019021" cy="1619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624EEA-F42B-E941-A602-D2227D9CA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166" y="1516517"/>
            <a:ext cx="3174968" cy="1507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C0D9B9-EC8E-BB41-9404-FC7439B24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93322"/>
            <a:ext cx="3797522" cy="1009901"/>
          </a:xfrm>
          <a:prstGeom prst="rect">
            <a:avLst/>
          </a:prstGeom>
        </p:spPr>
      </p:pic>
      <p:pic>
        <p:nvPicPr>
          <p:cNvPr id="17" name="Tijdelijke aanduiding voor inhoud 3">
            <a:extLst>
              <a:ext uri="{FF2B5EF4-FFF2-40B4-BE49-F238E27FC236}">
                <a16:creationId xmlns:a16="http://schemas.microsoft.com/office/drawing/2014/main" id="{F824998C-E595-0F4A-8BD3-32AB1422CA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61" y="1551838"/>
            <a:ext cx="883573" cy="1027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9602FB-D6D3-3C4F-B2A6-508127F96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5934" y="1508972"/>
            <a:ext cx="2082476" cy="14763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15202A-3919-FB4C-9FBE-DA6220C360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096" y="1484967"/>
            <a:ext cx="4604261" cy="25024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7DDD51-3BDF-AF42-9804-C528BB6757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8748" y="-7712"/>
            <a:ext cx="4243252" cy="1371248"/>
          </a:xfrm>
          <a:prstGeom prst="rect">
            <a:avLst/>
          </a:prstGeom>
        </p:spPr>
      </p:pic>
      <p:pic>
        <p:nvPicPr>
          <p:cNvPr id="19" name="Tijdelijke aanduiding voor inhoud 3">
            <a:extLst>
              <a:ext uri="{FF2B5EF4-FFF2-40B4-BE49-F238E27FC236}">
                <a16:creationId xmlns:a16="http://schemas.microsoft.com/office/drawing/2014/main" id="{FB349ED0-853F-7644-AFA8-90AC68CCE6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7" y="3931308"/>
            <a:ext cx="5349661" cy="29266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2E827C-84EE-A645-9C7E-E12E932261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7514" y="10386"/>
            <a:ext cx="1728647" cy="14187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ABA9E0-5C80-0648-BF51-5822211727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9660" y="5639583"/>
            <a:ext cx="6894692" cy="1218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674A77-9A74-6B42-85CA-52E4226908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00640" y="3996219"/>
            <a:ext cx="2043712" cy="16433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CA2E72-856A-4C4E-8948-B541E8E3D4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25993" y="3976582"/>
            <a:ext cx="3058404" cy="1999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3C55749-8A5E-1E45-9643-9E8A908845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84397" y="3996219"/>
            <a:ext cx="1842627" cy="20900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9574463-20C1-B649-870B-6E20C8CA72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10139" y="-1570"/>
            <a:ext cx="2031708" cy="147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14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76C4B-B839-7A4F-A257-47DCC5C3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224494-F77D-B24B-B463-DBF27B83D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04" y="1045029"/>
            <a:ext cx="12235017" cy="5131934"/>
          </a:xfrm>
        </p:spPr>
      </p:pic>
    </p:spTree>
    <p:extLst>
      <p:ext uri="{BB962C8B-B14F-4D97-AF65-F5344CB8AC3E}">
        <p14:creationId xmlns:p14="http://schemas.microsoft.com/office/powerpoint/2010/main" val="780893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F5354-1AB7-A34A-A636-4A4881D7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	</a:t>
            </a:r>
            <a:r>
              <a:rPr lang="en-US" sz="6600" b="1" dirty="0">
                <a:latin typeface="Century Gothic" panose="020B0502020202020204" pitchFamily="34" charset="0"/>
              </a:rPr>
              <a:t> </a:t>
            </a: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matic SC" pitchFamily="2" charset="-79"/>
                <a:cs typeface="Amatic SC" pitchFamily="2" charset="-79"/>
              </a:rPr>
              <a:t>      The Maker is the message</a:t>
            </a:r>
            <a:endParaRPr lang="en-US" sz="6600" b="1" dirty="0">
              <a:latin typeface="Century Gothic" panose="020B0502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35C9F5E-CCC4-594C-84B7-9E08CDC02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14832"/>
            <a:ext cx="12191999" cy="6374266"/>
          </a:xfrm>
        </p:spPr>
      </p:pic>
    </p:spTree>
    <p:extLst>
      <p:ext uri="{BB962C8B-B14F-4D97-AF65-F5344CB8AC3E}">
        <p14:creationId xmlns:p14="http://schemas.microsoft.com/office/powerpoint/2010/main" val="1447787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6A263-E23D-A94D-81B8-4A6E8F229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55B2A9-6FB5-DC4C-9E4D-5E7903AAF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084" y="504855"/>
            <a:ext cx="11657832" cy="573265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DB2AF4-D965-324E-A970-DDDB63325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265" y="2506209"/>
            <a:ext cx="2913329" cy="614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6C7DDA-0053-F94E-B777-3CE58F23F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532" y="3023229"/>
            <a:ext cx="2780640" cy="776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792341-716D-1A4A-BE31-E5696C7A0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7532" y="3802874"/>
            <a:ext cx="2217839" cy="588838"/>
          </a:xfrm>
          <a:prstGeom prst="rect">
            <a:avLst/>
          </a:prstGeom>
        </p:spPr>
      </p:pic>
      <p:pic>
        <p:nvPicPr>
          <p:cNvPr id="10" name="Afbeelding 13">
            <a:extLst>
              <a:ext uri="{FF2B5EF4-FFF2-40B4-BE49-F238E27FC236}">
                <a16:creationId xmlns:a16="http://schemas.microsoft.com/office/drawing/2014/main" id="{1F49A3C8-0B96-344B-9EAE-21093FC29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651" y="2080198"/>
            <a:ext cx="2834639" cy="621372"/>
          </a:xfrm>
          <a:prstGeom prst="rect">
            <a:avLst/>
          </a:prstGeom>
        </p:spPr>
      </p:pic>
      <p:pic>
        <p:nvPicPr>
          <p:cNvPr id="11" name="Afbeelding 11">
            <a:extLst>
              <a:ext uri="{FF2B5EF4-FFF2-40B4-BE49-F238E27FC236}">
                <a16:creationId xmlns:a16="http://schemas.microsoft.com/office/drawing/2014/main" id="{150AB4CA-9E83-8C45-BF90-1FC49E94EB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343" y="3946735"/>
            <a:ext cx="2527845" cy="444977"/>
          </a:xfrm>
          <a:prstGeom prst="rect">
            <a:avLst/>
          </a:prstGeom>
        </p:spPr>
      </p:pic>
      <p:pic>
        <p:nvPicPr>
          <p:cNvPr id="13" name="Afbeelding 9">
            <a:extLst>
              <a:ext uri="{FF2B5EF4-FFF2-40B4-BE49-F238E27FC236}">
                <a16:creationId xmlns:a16="http://schemas.microsoft.com/office/drawing/2014/main" id="{4E52E9E9-54B2-B44D-AA1C-78F739B822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343" y="2559731"/>
            <a:ext cx="2603500" cy="14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27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6A263-E23D-A94D-81B8-4A6E8F229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55B2A9-6FB5-DC4C-9E4D-5E7903AAF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084" y="562670"/>
            <a:ext cx="11657832" cy="573265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045224-DF3E-5145-984D-E16C39DA7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772" y="2729833"/>
            <a:ext cx="1574800" cy="1515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161AB5-5C24-1842-AEC9-0D5F08E59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471" y="2846280"/>
            <a:ext cx="2006600" cy="12827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FF5EE6-D1B4-AC48-A5EC-7BAA5B56079F}"/>
              </a:ext>
            </a:extLst>
          </p:cNvPr>
          <p:cNvSpPr/>
          <p:nvPr/>
        </p:nvSpPr>
        <p:spPr>
          <a:xfrm>
            <a:off x="8149772" y="2423348"/>
            <a:ext cx="186140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Sense </a:t>
            </a:r>
          </a:p>
          <a:p>
            <a:r>
              <a:rPr lang="en-US" sz="3200" b="1" dirty="0">
                <a:latin typeface="Century Gothic" panose="020B0502020202020204" pitchFamily="34" charset="0"/>
              </a:rPr>
              <a:t>Of </a:t>
            </a:r>
          </a:p>
          <a:p>
            <a:r>
              <a:rPr lang="en-US" sz="3200" b="1" dirty="0">
                <a:latin typeface="Century Gothic" panose="020B0502020202020204" pitchFamily="34" charset="0"/>
              </a:rPr>
              <a:t>Urgency</a:t>
            </a:r>
            <a:endParaRPr lang="en-US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2545C7-522A-AB45-A6A4-6F04F2D83771}"/>
              </a:ext>
            </a:extLst>
          </p:cNvPr>
          <p:cNvSpPr/>
          <p:nvPr/>
        </p:nvSpPr>
        <p:spPr>
          <a:xfrm>
            <a:off x="2033864" y="2513296"/>
            <a:ext cx="17700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Sense</a:t>
            </a:r>
          </a:p>
          <a:p>
            <a:r>
              <a:rPr lang="en-US" sz="3200" b="1" dirty="0">
                <a:latin typeface="Century Gothic" panose="020B0502020202020204" pitchFamily="34" charset="0"/>
              </a:rPr>
              <a:t>Of</a:t>
            </a:r>
          </a:p>
          <a:p>
            <a:r>
              <a:rPr lang="en-US" sz="3200" b="1" dirty="0">
                <a:latin typeface="Century Gothic" panose="020B0502020202020204" pitchFamily="34" charset="0"/>
              </a:rPr>
              <a:t>Agency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17247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2DCB0-8121-3442-AFC1-4E671D741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6" y="142535"/>
            <a:ext cx="11794757" cy="1325563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De </a:t>
            </a:r>
            <a:r>
              <a:rPr lang="en-US" b="1" dirty="0" err="1">
                <a:latin typeface="Century Gothic" panose="020B0502020202020204" pitchFamily="34" charset="0"/>
              </a:rPr>
              <a:t>opkomst</a:t>
            </a:r>
            <a:r>
              <a:rPr lang="en-US" b="1" dirty="0">
                <a:latin typeface="Century Gothic" panose="020B0502020202020204" pitchFamily="34" charset="0"/>
              </a:rPr>
              <a:t> van (</a:t>
            </a:r>
            <a:r>
              <a:rPr lang="en-US" b="1" dirty="0" err="1">
                <a:latin typeface="Century Gothic" panose="020B0502020202020204" pitchFamily="34" charset="0"/>
              </a:rPr>
              <a:t>existentiële</a:t>
            </a:r>
            <a:r>
              <a:rPr lang="en-US" b="1" dirty="0">
                <a:latin typeface="Century Gothic" panose="020B0502020202020204" pitchFamily="34" charset="0"/>
              </a:rPr>
              <a:t>) </a:t>
            </a:r>
            <a:r>
              <a:rPr lang="en-US" b="1" dirty="0" err="1">
                <a:latin typeface="Century Gothic" panose="020B0502020202020204" pitchFamily="34" charset="0"/>
              </a:rPr>
              <a:t>behoeften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512C6BA-1678-564E-BD23-A77367D88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0814" y="1254125"/>
            <a:ext cx="7312525" cy="5407932"/>
          </a:xfrm>
        </p:spPr>
      </p:pic>
    </p:spTree>
    <p:extLst>
      <p:ext uri="{BB962C8B-B14F-4D97-AF65-F5344CB8AC3E}">
        <p14:creationId xmlns:p14="http://schemas.microsoft.com/office/powerpoint/2010/main" val="44028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CA22E-ADAC-E541-887F-F211AA0D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72" y="162173"/>
            <a:ext cx="12322627" cy="1325563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De </a:t>
            </a:r>
            <a:r>
              <a:rPr lang="en-US" b="1" dirty="0" err="1">
                <a:latin typeface="Century Gothic" panose="020B0502020202020204" pitchFamily="34" charset="0"/>
              </a:rPr>
              <a:t>Betekeniseconomie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b="1" dirty="0" err="1">
                <a:latin typeface="Century Gothic" panose="020B0502020202020204" pitchFamily="34" charset="0"/>
              </a:rPr>
              <a:t>als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b="1" dirty="0" err="1">
                <a:latin typeface="Century Gothic" panose="020B0502020202020204" pitchFamily="34" charset="0"/>
              </a:rPr>
              <a:t>economische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b="1" dirty="0" err="1">
                <a:latin typeface="Century Gothic" panose="020B0502020202020204" pitchFamily="34" charset="0"/>
              </a:rPr>
              <a:t>evolutie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171E27B-884B-CD44-97B0-292BF3FFB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3" y="1608443"/>
            <a:ext cx="12040650" cy="5249557"/>
          </a:xfrm>
        </p:spPr>
      </p:pic>
    </p:spTree>
    <p:extLst>
      <p:ext uri="{BB962C8B-B14F-4D97-AF65-F5344CB8AC3E}">
        <p14:creationId xmlns:p14="http://schemas.microsoft.com/office/powerpoint/2010/main" val="3253231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6A263-E23D-A94D-81B8-4A6E8F229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55B2A9-6FB5-DC4C-9E4D-5E7903AAF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084" y="504855"/>
            <a:ext cx="11657832" cy="5732659"/>
          </a:xfrm>
        </p:spPr>
      </p:pic>
    </p:spTree>
    <p:extLst>
      <p:ext uri="{BB962C8B-B14F-4D97-AF65-F5344CB8AC3E}">
        <p14:creationId xmlns:p14="http://schemas.microsoft.com/office/powerpoint/2010/main" val="623602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F5354-1AB7-A34A-A636-4A4881D7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BBDB8-11F1-2A42-A64B-CB42B0C5E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6000" b="1" dirty="0">
                <a:latin typeface="Century Gothic" panose="020B0502020202020204" pitchFamily="34" charset="0"/>
              </a:rPr>
              <a:t>Wat is </a:t>
            </a:r>
            <a:r>
              <a:rPr lang="en-US" sz="6000" b="1" dirty="0" err="1">
                <a:latin typeface="Century Gothic" panose="020B0502020202020204" pitchFamily="34" charset="0"/>
              </a:rPr>
              <a:t>Betekeniseconomie</a:t>
            </a:r>
            <a:r>
              <a:rPr lang="en-US" sz="6000" b="1" dirty="0"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9970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3335</TotalTime>
  <Words>399</Words>
  <Application>Microsoft Macintosh PowerPoint</Application>
  <PresentationFormat>Widescreen</PresentationFormat>
  <Paragraphs>161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Amatic SC</vt:lpstr>
      <vt:lpstr>Arial</vt:lpstr>
      <vt:lpstr>Calibri</vt:lpstr>
      <vt:lpstr>Calibri Light</vt:lpstr>
      <vt:lpstr>Century Gothic</vt:lpstr>
      <vt:lpstr>Office Theme</vt:lpstr>
      <vt:lpstr>  Introductie Betekeniseconomie   </vt:lpstr>
      <vt:lpstr>PowerPoint Presentation</vt:lpstr>
      <vt:lpstr>It’s the  Economy stupid!</vt:lpstr>
      <vt:lpstr>PowerPoint Presentation</vt:lpstr>
      <vt:lpstr>PowerPoint Presentation</vt:lpstr>
      <vt:lpstr>De opkomst van (existentiële) behoeften</vt:lpstr>
      <vt:lpstr>De Betekeniseconomie als economische evolutie</vt:lpstr>
      <vt:lpstr>PowerPoint Presentation</vt:lpstr>
      <vt:lpstr>PowerPoint Presentation</vt:lpstr>
      <vt:lpstr>PowerPoint Presentation</vt:lpstr>
      <vt:lpstr>Betekeniseconomie</vt:lpstr>
      <vt:lpstr>PowerPoint Presentation</vt:lpstr>
      <vt:lpstr>PowerPoint Presentation</vt:lpstr>
      <vt:lpstr>Existentie = Coexistentie</vt:lpstr>
      <vt:lpstr>PowerPoint Presentation</vt:lpstr>
      <vt:lpstr>Nieuw Mensbeeld: Dienend</vt:lpstr>
      <vt:lpstr>PowerPoint Presentation</vt:lpstr>
      <vt:lpstr>Betekeniseconomie = Verwevenheid</vt:lpstr>
      <vt:lpstr>PowerPoint Presentation</vt:lpstr>
      <vt:lpstr>Flourishing</vt:lpstr>
      <vt:lpstr>Integrale Waarde</vt:lpstr>
      <vt:lpstr>Integrale samenleving</vt:lpstr>
      <vt:lpstr>PowerPoint Presentation</vt:lpstr>
      <vt:lpstr> Rightsholdership  </vt:lpstr>
      <vt:lpstr>Thriveability</vt:lpstr>
      <vt:lpstr>Impact</vt:lpstr>
      <vt:lpstr> Return On Interbeing</vt:lpstr>
      <vt:lpstr>PowerPoint Presentation</vt:lpstr>
      <vt:lpstr>PowerPoint Presentation</vt:lpstr>
      <vt:lpstr>PowerPoint Presentation</vt:lpstr>
      <vt:lpstr>        The Maker is the message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Avondcollege Groningen</dc:title>
  <dc:creator>Kees Klomp</dc:creator>
  <cp:lastModifiedBy>Microsoft Office User</cp:lastModifiedBy>
  <cp:revision>871</cp:revision>
  <dcterms:created xsi:type="dcterms:W3CDTF">2019-05-07T05:10:51Z</dcterms:created>
  <dcterms:modified xsi:type="dcterms:W3CDTF">2023-04-18T14:54:52Z</dcterms:modified>
</cp:coreProperties>
</file>